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1" r:id="rId2"/>
    <p:sldId id="260" r:id="rId3"/>
    <p:sldId id="270" r:id="rId4"/>
    <p:sldId id="269" r:id="rId5"/>
    <p:sldId id="265" r:id="rId6"/>
    <p:sldId id="266" r:id="rId7"/>
    <p:sldId id="267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07" autoAdjust="0"/>
  </p:normalViewPr>
  <p:slideViewPr>
    <p:cSldViewPr snapToGrid="0">
      <p:cViewPr varScale="1">
        <p:scale>
          <a:sx n="63" d="100"/>
          <a:sy n="63" d="100"/>
        </p:scale>
        <p:origin x="90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5D9AB-7941-4B96-9033-CF0FD1897E5F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73EB7-9637-44EF-834B-B7DC63737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54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0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43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11200" y="1676400"/>
            <a:ext cx="103632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52" y="0"/>
            <a:ext cx="12192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35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0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7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8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70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8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0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31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FC983-87DA-4002-B344-D1466945D4BB}" type="datetimeFigureOut">
              <a:rPr lang="en-US" smtClean="0"/>
              <a:t>07-Nov-17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8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73553" y="1875007"/>
            <a:ext cx="10363200" cy="1987309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Sustainable </a:t>
            </a:r>
            <a:r>
              <a:rPr lang="en-US" sz="4000" b="1" dirty="0"/>
              <a:t>Land and Soil Management in Cereal-Based Farming Systems of Northern </a:t>
            </a:r>
            <a:r>
              <a:rPr lang="en-US" sz="4000" b="1" dirty="0" smtClean="0"/>
              <a:t>Ghana</a:t>
            </a:r>
          </a:p>
          <a:p>
            <a:endParaRPr lang="en-US" sz="2400" b="1" dirty="0"/>
          </a:p>
          <a:p>
            <a:pPr algn="ctr"/>
            <a:r>
              <a:rPr lang="en-US" sz="2400" b="1" dirty="0" smtClean="0"/>
              <a:t>Training Workshop</a:t>
            </a:r>
          </a:p>
          <a:p>
            <a:pPr algn="ctr"/>
            <a:r>
              <a:rPr lang="en-US" sz="2400" b="1" dirty="0" smtClean="0"/>
              <a:t>07 November 2017</a:t>
            </a:r>
            <a:endParaRPr lang="en-US" sz="2400" b="1" dirty="0" smtClean="0"/>
          </a:p>
          <a:p>
            <a:pPr algn="ctr"/>
            <a:r>
              <a:rPr lang="en-US" sz="2400" b="1" dirty="0" err="1" smtClean="0"/>
              <a:t>Navrongo</a:t>
            </a:r>
            <a:r>
              <a:rPr lang="en-US" sz="2400" b="1" dirty="0" smtClean="0"/>
              <a:t> Ghana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Africa RISING - Ghana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179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9249" y="930806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In-situ soil moisture harvesting</a:t>
            </a:r>
            <a:endParaRPr lang="en-US" dirty="0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603" y="4973013"/>
            <a:ext cx="1291368" cy="1118298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5514536" y="4719241"/>
            <a:ext cx="1220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Tied ridges</a:t>
            </a:r>
            <a:endParaRPr lang="en-US" b="1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320" y="1628326"/>
            <a:ext cx="6229350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772970" y="1043348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In-situ soil moisture harvesting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4" y="2162899"/>
            <a:ext cx="6780185" cy="31965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570" y="4089593"/>
            <a:ext cx="4953000" cy="2247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39000" y="2643189"/>
            <a:ext cx="42705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Importance of soil cover:</a:t>
            </a:r>
          </a:p>
          <a:p>
            <a:r>
              <a:rPr lang="en-US" sz="2400" i="1" dirty="0"/>
              <a:t>A mulch of crop residue protects </a:t>
            </a:r>
            <a:endParaRPr lang="en-US" sz="2400" i="1" dirty="0" smtClean="0"/>
          </a:p>
          <a:p>
            <a:r>
              <a:rPr lang="en-US" sz="2400" i="1" dirty="0" smtClean="0"/>
              <a:t>soil </a:t>
            </a:r>
            <a:r>
              <a:rPr lang="en-US" sz="2400" i="1" dirty="0"/>
              <a:t>surface from raindrops and </a:t>
            </a:r>
            <a:endParaRPr lang="en-US" sz="2400" i="1" dirty="0" smtClean="0"/>
          </a:p>
          <a:p>
            <a:r>
              <a:rPr lang="en-US" sz="2400" i="1" dirty="0" smtClean="0"/>
              <a:t>Encourages infiltration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7019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231" y="298562"/>
            <a:ext cx="5617990" cy="6559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142" y="755363"/>
            <a:ext cx="5229225" cy="60960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3600892" y="220791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sz="4000" b="1" dirty="0" smtClean="0"/>
              <a:t>Line Level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0600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476669" y="966380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sz="4000" b="1" dirty="0" smtClean="0"/>
              <a:t>Line Level procedures</a:t>
            </a:r>
            <a:endParaRPr lang="en-US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80" y="1913206"/>
            <a:ext cx="4030027" cy="20034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93" y="4568263"/>
            <a:ext cx="3429000" cy="1857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307" y="1973539"/>
            <a:ext cx="2181225" cy="1943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5938" y="4225940"/>
            <a:ext cx="3514725" cy="1895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4763" y="1912522"/>
            <a:ext cx="3457575" cy="1885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2693" y="4097502"/>
            <a:ext cx="4114800" cy="25622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14732" y="132805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1</a:t>
            </a:r>
            <a:endParaRPr lang="en-US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14732" y="4087687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2</a:t>
            </a:r>
            <a:endParaRPr lang="en-US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35723" y="3735465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27413" y="180458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08732" y="352549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991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3080385" y="853839"/>
            <a:ext cx="10363200" cy="8382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sz="4000" b="1" dirty="0" smtClean="0"/>
              <a:t>A-frame </a:t>
            </a:r>
          </a:p>
          <a:p>
            <a:pPr algn="r"/>
            <a:r>
              <a:rPr lang="en-US" sz="4000" b="1" dirty="0" smtClean="0"/>
              <a:t>procedures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40" y="141629"/>
            <a:ext cx="4658318" cy="64139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815" y="141629"/>
            <a:ext cx="4736999" cy="629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3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3080385" y="853839"/>
            <a:ext cx="10363200" cy="8382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sz="4000" b="1" dirty="0" smtClean="0"/>
              <a:t>A-frame </a:t>
            </a:r>
          </a:p>
          <a:p>
            <a:pPr algn="r"/>
            <a:r>
              <a:rPr lang="en-US" sz="4000" b="1" dirty="0" smtClean="0"/>
              <a:t>procedures</a:t>
            </a:r>
            <a:endParaRPr lang="en-US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74" y="1537294"/>
            <a:ext cx="4741326" cy="2012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780" y="3747184"/>
            <a:ext cx="5162697" cy="2178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609" y="1888988"/>
            <a:ext cx="4980727" cy="21946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2337" y="4083662"/>
            <a:ext cx="5404155" cy="219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0603" y="1838575"/>
            <a:ext cx="10363200" cy="838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Thanks for your attention</a:t>
            </a:r>
            <a:endParaRPr lang="en-US" sz="4000" b="1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603003" y="3186728"/>
            <a:ext cx="103632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43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12123"/>
              </a:buClr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1212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1212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1212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1212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/>
              <a:t>Questions??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8337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557" y="1149595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Tentative Agenda </a:t>
            </a:r>
            <a:r>
              <a:rPr lang="en-US" dirty="0"/>
              <a:t>for the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6434" y="2333767"/>
            <a:ext cx="874944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b="1" dirty="0" smtClean="0"/>
              <a:t>Registration of participants: 9:00-9:45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Opening address by the KNMA- </a:t>
            </a:r>
            <a:r>
              <a:rPr lang="en-US" sz="2400" b="1" dirty="0" err="1" smtClean="0"/>
              <a:t>MoFA</a:t>
            </a:r>
            <a:r>
              <a:rPr lang="en-US" sz="2400" b="1" dirty="0" smtClean="0"/>
              <a:t> Director: 10:00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Opening Prayer- Volunteer: 10:15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Introductions: 10:15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Brief introduction on the Background of the Project: 10:30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Coffee Break: 11:00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Theory on Soil and Water Conservations Management: 11:30 AM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Field Practical Demonstration: 12:45 PM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/>
              <a:t>Return to </a:t>
            </a:r>
            <a:r>
              <a:rPr lang="en-US" sz="2400" b="1" dirty="0" err="1" smtClean="0"/>
              <a:t>MoFA</a:t>
            </a:r>
            <a:r>
              <a:rPr lang="en-US" sz="2400" b="1" dirty="0" smtClean="0"/>
              <a:t>: Lunch- 2:30 </a:t>
            </a:r>
            <a:r>
              <a:rPr lang="en-US" sz="2400" b="1" dirty="0" smtClean="0"/>
              <a:t>PM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569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46034" y="944879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Project background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69982" y="2576961"/>
            <a:ext cx="4725435" cy="3137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684" y="4499536"/>
            <a:ext cx="5924550" cy="2219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771" y="1648014"/>
            <a:ext cx="757237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36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28914" y="1254368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Knowledge Attitude Skills Aspirations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03016" y="2071436"/>
            <a:ext cx="64783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Assess participant’s knowledge, attitude, skills and aspirations on: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Soil and water conservation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Soil erosion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Contours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A-frame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Line level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In-situ field water harvesting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025" y="4111956"/>
            <a:ext cx="7581900" cy="2705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6806" y="2346865"/>
            <a:ext cx="1876425" cy="1743075"/>
          </a:xfrm>
          <a:prstGeom prst="rect">
            <a:avLst/>
          </a:prstGeom>
        </p:spPr>
      </p:pic>
      <p:cxnSp>
        <p:nvCxnSpPr>
          <p:cNvPr id="9" name="Curved Connector 8"/>
          <p:cNvCxnSpPr/>
          <p:nvPr/>
        </p:nvCxnSpPr>
        <p:spPr>
          <a:xfrm rot="10800000" flipV="1">
            <a:off x="7861110" y="2847942"/>
            <a:ext cx="1719618" cy="1221810"/>
          </a:xfrm>
          <a:prstGeom prst="curvedConnector3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16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46034" y="1366911"/>
            <a:ext cx="10363200" cy="8382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To care for the land</a:t>
            </a:r>
            <a:r>
              <a:rPr lang="en-US" b="1" dirty="0" smtClean="0"/>
              <a:t>, does </a:t>
            </a:r>
            <a:r>
              <a:rPr lang="en-US" b="1" dirty="0"/>
              <a:t>it make a difference?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74" y="2289519"/>
            <a:ext cx="4324350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514" y="1946397"/>
            <a:ext cx="4302295" cy="27679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4644" y="1943501"/>
            <a:ext cx="2018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Mohammed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324366" y="2001478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Abu</a:t>
            </a:r>
            <a:endParaRPr lang="en-US" sz="28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139" y="4425394"/>
            <a:ext cx="2078493" cy="1262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003" y="4714380"/>
            <a:ext cx="4127215" cy="19677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9534" y="4444290"/>
            <a:ext cx="2732550" cy="18754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8557" y="5551410"/>
            <a:ext cx="2619779" cy="130659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5430129" y="2205111"/>
            <a:ext cx="14068" cy="4477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4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46034" y="944879"/>
            <a:ext cx="10363200" cy="838200"/>
          </a:xfrm>
        </p:spPr>
        <p:txBody>
          <a:bodyPr/>
          <a:lstStyle/>
          <a:p>
            <a:pPr algn="r"/>
            <a:r>
              <a:rPr lang="en-US" b="1" dirty="0" smtClean="0"/>
              <a:t>Why the difference?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8" y="1363979"/>
            <a:ext cx="3772464" cy="3111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824" y="2202763"/>
            <a:ext cx="3695131" cy="3334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4" y="1783079"/>
            <a:ext cx="2807402" cy="17338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819" y="1599394"/>
            <a:ext cx="4743450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1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46034" y="1352843"/>
            <a:ext cx="10363200" cy="838200"/>
          </a:xfrm>
        </p:spPr>
        <p:txBody>
          <a:bodyPr>
            <a:normAutofit fontScale="92500"/>
          </a:bodyPr>
          <a:lstStyle/>
          <a:p>
            <a:pPr algn="r"/>
            <a:r>
              <a:rPr lang="en-US" b="1" dirty="0" smtClean="0"/>
              <a:t>Yes caring for land makes a difference</a:t>
            </a:r>
            <a:endParaRPr lang="en-US" b="1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78630" y="2044354"/>
            <a:ext cx="10515600" cy="491914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Kofi is an example of a farmer who has realized that good farming practices must always combine conservation and production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Good soil and water management are requirements for a good and stable production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Instead of simple solutions that are supposed to work everywhere, Kofi applies different methods for different parts of his land with very good results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He experiments and tries to learn from his land, because there are no simple universal solutions to good soil and water management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We shall be sharing ideas, methods and examples which may work for you  or work for others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We must test and experiment to find out what will work best on our land and suits our needs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407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46034" y="1451312"/>
            <a:ext cx="10363200" cy="8382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b="1" dirty="0" smtClean="0"/>
              <a:t>What is the problem? Where is the problem?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91" y="1944051"/>
            <a:ext cx="3686175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197" y="4710613"/>
            <a:ext cx="5372100" cy="1504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6266" y="2192747"/>
            <a:ext cx="4572000" cy="2076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840" y="4478655"/>
            <a:ext cx="4514850" cy="2409825"/>
          </a:xfrm>
          <a:prstGeom prst="rect">
            <a:avLst/>
          </a:prstGeom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8739853" y="2133330"/>
            <a:ext cx="2803525" cy="2099945"/>
            <a:chOff x="1320" y="1968"/>
            <a:chExt cx="4415" cy="3307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6" y="2549"/>
              <a:ext cx="1386" cy="1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2" y="2549"/>
              <a:ext cx="1466" cy="1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3697" y="2544"/>
              <a:ext cx="1476" cy="1230"/>
              <a:chOff x="3697" y="2544"/>
              <a:chExt cx="1476" cy="1230"/>
            </a:xfrm>
          </p:grpSpPr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697" y="2544"/>
                <a:ext cx="1476" cy="1230"/>
              </a:xfrm>
              <a:custGeom>
                <a:avLst/>
                <a:gdLst>
                  <a:gd name="T0" fmla="+- 0 5173 3697"/>
                  <a:gd name="T1" fmla="*/ T0 w 1476"/>
                  <a:gd name="T2" fmla="+- 0 2544 2544"/>
                  <a:gd name="T3" fmla="*/ 2544 h 1230"/>
                  <a:gd name="T4" fmla="+- 0 3697 3697"/>
                  <a:gd name="T5" fmla="*/ T4 w 1476"/>
                  <a:gd name="T6" fmla="+- 0 2544 2544"/>
                  <a:gd name="T7" fmla="*/ 2544 h 1230"/>
                  <a:gd name="T8" fmla="+- 0 3697 3697"/>
                  <a:gd name="T9" fmla="*/ T8 w 1476"/>
                  <a:gd name="T10" fmla="+- 0 3774 2544"/>
                  <a:gd name="T11" fmla="*/ 3774 h 1230"/>
                  <a:gd name="T12" fmla="+- 0 5173 3697"/>
                  <a:gd name="T13" fmla="*/ T12 w 1476"/>
                  <a:gd name="T14" fmla="+- 0 3774 2544"/>
                  <a:gd name="T15" fmla="*/ 3774 h 1230"/>
                  <a:gd name="T16" fmla="+- 0 5173 3697"/>
                  <a:gd name="T17" fmla="*/ T16 w 1476"/>
                  <a:gd name="T18" fmla="+- 0 3771 2544"/>
                  <a:gd name="T19" fmla="*/ 3771 h 1230"/>
                  <a:gd name="T20" fmla="+- 0 3702 3697"/>
                  <a:gd name="T21" fmla="*/ T20 w 1476"/>
                  <a:gd name="T22" fmla="+- 0 3771 2544"/>
                  <a:gd name="T23" fmla="*/ 3771 h 1230"/>
                  <a:gd name="T24" fmla="+- 0 3700 3697"/>
                  <a:gd name="T25" fmla="*/ T24 w 1476"/>
                  <a:gd name="T26" fmla="+- 0 3770 2544"/>
                  <a:gd name="T27" fmla="*/ 3770 h 1230"/>
                  <a:gd name="T28" fmla="+- 0 3702 3697"/>
                  <a:gd name="T29" fmla="*/ T28 w 1476"/>
                  <a:gd name="T30" fmla="+- 0 3770 2544"/>
                  <a:gd name="T31" fmla="*/ 3770 h 1230"/>
                  <a:gd name="T32" fmla="+- 0 3702 3697"/>
                  <a:gd name="T33" fmla="*/ T32 w 1476"/>
                  <a:gd name="T34" fmla="+- 0 2549 2544"/>
                  <a:gd name="T35" fmla="*/ 2549 h 1230"/>
                  <a:gd name="T36" fmla="+- 0 3700 3697"/>
                  <a:gd name="T37" fmla="*/ T36 w 1476"/>
                  <a:gd name="T38" fmla="+- 0 2549 2544"/>
                  <a:gd name="T39" fmla="*/ 2549 h 1230"/>
                  <a:gd name="T40" fmla="+- 0 3702 3697"/>
                  <a:gd name="T41" fmla="*/ T40 w 1476"/>
                  <a:gd name="T42" fmla="+- 0 2546 2544"/>
                  <a:gd name="T43" fmla="*/ 2546 h 1230"/>
                  <a:gd name="T44" fmla="+- 0 5173 3697"/>
                  <a:gd name="T45" fmla="*/ T44 w 1476"/>
                  <a:gd name="T46" fmla="+- 0 2546 2544"/>
                  <a:gd name="T47" fmla="*/ 2546 h 1230"/>
                  <a:gd name="T48" fmla="+- 0 5173 3697"/>
                  <a:gd name="T49" fmla="*/ T48 w 1476"/>
                  <a:gd name="T50" fmla="+- 0 2544 2544"/>
                  <a:gd name="T51" fmla="*/ 2544 h 123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1476" h="1230">
                    <a:moveTo>
                      <a:pt x="1476" y="0"/>
                    </a:moveTo>
                    <a:lnTo>
                      <a:pt x="0" y="0"/>
                    </a:lnTo>
                    <a:lnTo>
                      <a:pt x="0" y="1230"/>
                    </a:lnTo>
                    <a:lnTo>
                      <a:pt x="1476" y="1230"/>
                    </a:lnTo>
                    <a:lnTo>
                      <a:pt x="1476" y="1227"/>
                    </a:lnTo>
                    <a:lnTo>
                      <a:pt x="5" y="1227"/>
                    </a:lnTo>
                    <a:lnTo>
                      <a:pt x="3" y="1226"/>
                    </a:lnTo>
                    <a:lnTo>
                      <a:pt x="5" y="1226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1476" y="2"/>
                    </a:lnTo>
                    <a:lnTo>
                      <a:pt x="1476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3700" y="3770"/>
              <a:ext cx="2" cy="2"/>
              <a:chOff x="3700" y="3770"/>
              <a:chExt cx="2" cy="2"/>
            </a:xfrm>
          </p:grpSpPr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700" y="3770"/>
                <a:ext cx="2" cy="2"/>
              </a:xfrm>
              <a:custGeom>
                <a:avLst/>
                <a:gdLst>
                  <a:gd name="T0" fmla="+- 0 3702 3700"/>
                  <a:gd name="T1" fmla="*/ T0 w 2"/>
                  <a:gd name="T2" fmla="+- 0 3770 3770"/>
                  <a:gd name="T3" fmla="*/ 3770 h 1"/>
                  <a:gd name="T4" fmla="+- 0 3700 3700"/>
                  <a:gd name="T5" fmla="*/ T4 w 2"/>
                  <a:gd name="T6" fmla="+- 0 3770 3770"/>
                  <a:gd name="T7" fmla="*/ 3770 h 1"/>
                  <a:gd name="T8" fmla="+- 0 3702 3700"/>
                  <a:gd name="T9" fmla="*/ T8 w 2"/>
                  <a:gd name="T10" fmla="+- 0 3771 3770"/>
                  <a:gd name="T11" fmla="*/ 3771 h 1"/>
                  <a:gd name="T12" fmla="+- 0 3702 3700"/>
                  <a:gd name="T13" fmla="*/ T12 w 2"/>
                  <a:gd name="T14" fmla="+- 0 3770 3770"/>
                  <a:gd name="T15" fmla="*/ 3770 h 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3702" y="3771"/>
              <a:ext cx="1466" cy="2"/>
              <a:chOff x="3702" y="3771"/>
              <a:chExt cx="1466" cy="2"/>
            </a:xfrm>
          </p:grpSpPr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3702" y="3771"/>
                <a:ext cx="1466" cy="2"/>
              </a:xfrm>
              <a:custGeom>
                <a:avLst/>
                <a:gdLst>
                  <a:gd name="T0" fmla="+- 0 3702 3702"/>
                  <a:gd name="T1" fmla="*/ T0 w 1466"/>
                  <a:gd name="T2" fmla="+- 0 5168 3702"/>
                  <a:gd name="T3" fmla="*/ T2 w 1466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466">
                    <a:moveTo>
                      <a:pt x="0" y="0"/>
                    </a:moveTo>
                    <a:lnTo>
                      <a:pt x="1466" y="0"/>
                    </a:lnTo>
                  </a:path>
                </a:pathLst>
              </a:custGeom>
              <a:noFill/>
              <a:ln w="2032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5168" y="2546"/>
              <a:ext cx="2" cy="1225"/>
              <a:chOff x="5168" y="2546"/>
              <a:chExt cx="2" cy="1225"/>
            </a:xfrm>
          </p:grpSpPr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5168" y="2546"/>
                <a:ext cx="2" cy="1225"/>
              </a:xfrm>
              <a:custGeom>
                <a:avLst/>
                <a:gdLst>
                  <a:gd name="T0" fmla="+- 0 2546 2546"/>
                  <a:gd name="T1" fmla="*/ 2546 h 1225"/>
                  <a:gd name="T2" fmla="+- 0 3771 2546"/>
                  <a:gd name="T3" fmla="*/ 3771 h 1225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225">
                    <a:moveTo>
                      <a:pt x="0" y="0"/>
                    </a:moveTo>
                    <a:lnTo>
                      <a:pt x="0" y="1225"/>
                    </a:lnTo>
                  </a:path>
                </a:pathLst>
              </a:custGeom>
              <a:noFill/>
              <a:ln w="1270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5168" y="3770"/>
              <a:ext cx="5" cy="2"/>
              <a:chOff x="5168" y="3770"/>
              <a:chExt cx="5" cy="2"/>
            </a:xfrm>
          </p:grpSpPr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5168" y="3770"/>
                <a:ext cx="5" cy="2"/>
              </a:xfrm>
              <a:custGeom>
                <a:avLst/>
                <a:gdLst>
                  <a:gd name="T0" fmla="+- 0 5173 5168"/>
                  <a:gd name="T1" fmla="*/ T0 w 5"/>
                  <a:gd name="T2" fmla="+- 0 3770 3770"/>
                  <a:gd name="T3" fmla="*/ 3770 h 1"/>
                  <a:gd name="T4" fmla="+- 0 5171 5168"/>
                  <a:gd name="T5" fmla="*/ T4 w 5"/>
                  <a:gd name="T6" fmla="+- 0 3770 3770"/>
                  <a:gd name="T7" fmla="*/ 3770 h 1"/>
                  <a:gd name="T8" fmla="+- 0 5168 5168"/>
                  <a:gd name="T9" fmla="*/ T8 w 5"/>
                  <a:gd name="T10" fmla="+- 0 3771 3770"/>
                  <a:gd name="T11" fmla="*/ 3771 h 1"/>
                  <a:gd name="T12" fmla="+- 0 5173 5168"/>
                  <a:gd name="T13" fmla="*/ T12 w 5"/>
                  <a:gd name="T14" fmla="+- 0 3771 3770"/>
                  <a:gd name="T15" fmla="*/ 3771 h 1"/>
                  <a:gd name="T16" fmla="+- 0 5173 5168"/>
                  <a:gd name="T17" fmla="*/ T16 w 5"/>
                  <a:gd name="T18" fmla="+- 0 3770 3770"/>
                  <a:gd name="T19" fmla="*/ 3770 h 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5" y="1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3700" y="2546"/>
              <a:ext cx="2" cy="2"/>
              <a:chOff x="3700" y="2546"/>
              <a:chExt cx="2" cy="2"/>
            </a:xfrm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700" y="2546"/>
                <a:ext cx="2" cy="2"/>
              </a:xfrm>
              <a:custGeom>
                <a:avLst/>
                <a:gdLst>
                  <a:gd name="T0" fmla="+- 0 3702 3700"/>
                  <a:gd name="T1" fmla="*/ T0 w 2"/>
                  <a:gd name="T2" fmla="+- 0 2546 2546"/>
                  <a:gd name="T3" fmla="*/ 2546 h 2"/>
                  <a:gd name="T4" fmla="+- 0 3700 3700"/>
                  <a:gd name="T5" fmla="*/ T4 w 2"/>
                  <a:gd name="T6" fmla="+- 0 2549 2546"/>
                  <a:gd name="T7" fmla="*/ 2549 h 2"/>
                  <a:gd name="T8" fmla="+- 0 3702 3700"/>
                  <a:gd name="T9" fmla="*/ T8 w 2"/>
                  <a:gd name="T10" fmla="+- 0 2549 2546"/>
                  <a:gd name="T11" fmla="*/ 2549 h 2"/>
                  <a:gd name="T12" fmla="+- 0 3702 3700"/>
                  <a:gd name="T13" fmla="*/ T12 w 2"/>
                  <a:gd name="T14" fmla="+- 0 2546 2546"/>
                  <a:gd name="T15" fmla="*/ 2546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3702" y="2547"/>
              <a:ext cx="1466" cy="2"/>
              <a:chOff x="3702" y="2547"/>
              <a:chExt cx="1466" cy="2"/>
            </a:xfrm>
          </p:grpSpPr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3702" y="2547"/>
                <a:ext cx="1466" cy="2"/>
              </a:xfrm>
              <a:custGeom>
                <a:avLst/>
                <a:gdLst>
                  <a:gd name="T0" fmla="+- 0 3702 3702"/>
                  <a:gd name="T1" fmla="*/ T0 w 1466"/>
                  <a:gd name="T2" fmla="+- 0 5168 3702"/>
                  <a:gd name="T3" fmla="*/ T2 w 1466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466">
                    <a:moveTo>
                      <a:pt x="0" y="0"/>
                    </a:moveTo>
                    <a:lnTo>
                      <a:pt x="1466" y="0"/>
                    </a:lnTo>
                  </a:path>
                </a:pathLst>
              </a:custGeom>
              <a:noFill/>
              <a:ln w="2794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1796" y="2546"/>
              <a:ext cx="3377" cy="2471"/>
              <a:chOff x="1796" y="2546"/>
              <a:chExt cx="3377" cy="2471"/>
            </a:xfrm>
          </p:grpSpPr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5168" y="2546"/>
                <a:ext cx="5" cy="2"/>
              </a:xfrm>
              <a:custGeom>
                <a:avLst/>
                <a:gdLst>
                  <a:gd name="T0" fmla="+- 0 5173 5168"/>
                  <a:gd name="T1" fmla="*/ T0 w 5"/>
                  <a:gd name="T2" fmla="+- 0 2546 2546"/>
                  <a:gd name="T3" fmla="*/ 2546 h 2"/>
                  <a:gd name="T4" fmla="+- 0 5168 5168"/>
                  <a:gd name="T5" fmla="*/ T4 w 5"/>
                  <a:gd name="T6" fmla="+- 0 2546 2546"/>
                  <a:gd name="T7" fmla="*/ 2546 h 2"/>
                  <a:gd name="T8" fmla="+- 0 5171 5168"/>
                  <a:gd name="T9" fmla="*/ T8 w 5"/>
                  <a:gd name="T10" fmla="+- 0 2549 2546"/>
                  <a:gd name="T11" fmla="*/ 2549 h 2"/>
                  <a:gd name="T12" fmla="+- 0 5173 5168"/>
                  <a:gd name="T13" fmla="*/ T12 w 5"/>
                  <a:gd name="T14" fmla="+- 0 2549 2546"/>
                  <a:gd name="T15" fmla="*/ 2549 h 2"/>
                  <a:gd name="T16" fmla="+- 0 5173 5168"/>
                  <a:gd name="T17" fmla="*/ T16 w 5"/>
                  <a:gd name="T18" fmla="+- 0 2546 2546"/>
                  <a:gd name="T19" fmla="*/ 2546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pic>
            <p:nvPicPr>
              <p:cNvPr id="56" name="Picture 5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6" y="4004"/>
                <a:ext cx="1362" cy="1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1792" y="3999"/>
              <a:ext cx="1372" cy="1022"/>
              <a:chOff x="1792" y="3999"/>
              <a:chExt cx="1372" cy="1022"/>
            </a:xfrm>
          </p:grpSpPr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1792" y="3999"/>
                <a:ext cx="1372" cy="1022"/>
              </a:xfrm>
              <a:custGeom>
                <a:avLst/>
                <a:gdLst>
                  <a:gd name="T0" fmla="+- 0 3163 1792"/>
                  <a:gd name="T1" fmla="*/ T0 w 1372"/>
                  <a:gd name="T2" fmla="+- 0 3999 3999"/>
                  <a:gd name="T3" fmla="*/ 3999 h 1022"/>
                  <a:gd name="T4" fmla="+- 0 1792 1792"/>
                  <a:gd name="T5" fmla="*/ T4 w 1372"/>
                  <a:gd name="T6" fmla="+- 0 3999 3999"/>
                  <a:gd name="T7" fmla="*/ 3999 h 1022"/>
                  <a:gd name="T8" fmla="+- 0 1792 1792"/>
                  <a:gd name="T9" fmla="*/ T8 w 1372"/>
                  <a:gd name="T10" fmla="+- 0 5022 3999"/>
                  <a:gd name="T11" fmla="*/ 5022 h 1022"/>
                  <a:gd name="T12" fmla="+- 0 3163 1792"/>
                  <a:gd name="T13" fmla="*/ T12 w 1372"/>
                  <a:gd name="T14" fmla="+- 0 5022 3999"/>
                  <a:gd name="T15" fmla="*/ 5022 h 1022"/>
                  <a:gd name="T16" fmla="+- 0 3163 1792"/>
                  <a:gd name="T17" fmla="*/ T16 w 1372"/>
                  <a:gd name="T18" fmla="+- 0 5019 3999"/>
                  <a:gd name="T19" fmla="*/ 5019 h 1022"/>
                  <a:gd name="T20" fmla="+- 0 1796 1792"/>
                  <a:gd name="T21" fmla="*/ T20 w 1372"/>
                  <a:gd name="T22" fmla="+- 0 5019 3999"/>
                  <a:gd name="T23" fmla="*/ 5019 h 1022"/>
                  <a:gd name="T24" fmla="+- 0 1794 1792"/>
                  <a:gd name="T25" fmla="*/ T24 w 1372"/>
                  <a:gd name="T26" fmla="+- 0 5017 3999"/>
                  <a:gd name="T27" fmla="*/ 5017 h 1022"/>
                  <a:gd name="T28" fmla="+- 0 1796 1792"/>
                  <a:gd name="T29" fmla="*/ T28 w 1372"/>
                  <a:gd name="T30" fmla="+- 0 5017 3999"/>
                  <a:gd name="T31" fmla="*/ 5017 h 1022"/>
                  <a:gd name="T32" fmla="+- 0 1796 1792"/>
                  <a:gd name="T33" fmla="*/ T32 w 1372"/>
                  <a:gd name="T34" fmla="+- 0 4004 3999"/>
                  <a:gd name="T35" fmla="*/ 4004 h 1022"/>
                  <a:gd name="T36" fmla="+- 0 1794 1792"/>
                  <a:gd name="T37" fmla="*/ T36 w 1372"/>
                  <a:gd name="T38" fmla="+- 0 4004 3999"/>
                  <a:gd name="T39" fmla="*/ 4004 h 1022"/>
                  <a:gd name="T40" fmla="+- 0 1796 1792"/>
                  <a:gd name="T41" fmla="*/ T40 w 1372"/>
                  <a:gd name="T42" fmla="+- 0 4002 3999"/>
                  <a:gd name="T43" fmla="*/ 4002 h 1022"/>
                  <a:gd name="T44" fmla="+- 0 3163 1792"/>
                  <a:gd name="T45" fmla="*/ T44 w 1372"/>
                  <a:gd name="T46" fmla="+- 0 4002 3999"/>
                  <a:gd name="T47" fmla="*/ 4002 h 1022"/>
                  <a:gd name="T48" fmla="+- 0 3163 1792"/>
                  <a:gd name="T49" fmla="*/ T48 w 1372"/>
                  <a:gd name="T50" fmla="+- 0 3999 3999"/>
                  <a:gd name="T51" fmla="*/ 3999 h 102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1372" h="1022">
                    <a:moveTo>
                      <a:pt x="1371" y="0"/>
                    </a:moveTo>
                    <a:lnTo>
                      <a:pt x="0" y="0"/>
                    </a:lnTo>
                    <a:lnTo>
                      <a:pt x="0" y="1023"/>
                    </a:lnTo>
                    <a:lnTo>
                      <a:pt x="1371" y="1023"/>
                    </a:lnTo>
                    <a:lnTo>
                      <a:pt x="1371" y="1020"/>
                    </a:lnTo>
                    <a:lnTo>
                      <a:pt x="4" y="1020"/>
                    </a:lnTo>
                    <a:lnTo>
                      <a:pt x="2" y="1018"/>
                    </a:lnTo>
                    <a:lnTo>
                      <a:pt x="4" y="1018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1371" y="3"/>
                    </a:lnTo>
                    <a:lnTo>
                      <a:pt x="1371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1794" y="5017"/>
              <a:ext cx="2" cy="2"/>
              <a:chOff x="1794" y="5017"/>
              <a:chExt cx="2" cy="2"/>
            </a:xfrm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1794" y="5017"/>
                <a:ext cx="2" cy="2"/>
              </a:xfrm>
              <a:custGeom>
                <a:avLst/>
                <a:gdLst>
                  <a:gd name="T0" fmla="+- 0 1796 1794"/>
                  <a:gd name="T1" fmla="*/ T0 w 2"/>
                  <a:gd name="T2" fmla="+- 0 5017 5017"/>
                  <a:gd name="T3" fmla="*/ 5017 h 2"/>
                  <a:gd name="T4" fmla="+- 0 1794 1794"/>
                  <a:gd name="T5" fmla="*/ T4 w 2"/>
                  <a:gd name="T6" fmla="+- 0 5017 5017"/>
                  <a:gd name="T7" fmla="*/ 5017 h 2"/>
                  <a:gd name="T8" fmla="+- 0 1796 1794"/>
                  <a:gd name="T9" fmla="*/ T8 w 2"/>
                  <a:gd name="T10" fmla="+- 0 5019 5017"/>
                  <a:gd name="T11" fmla="*/ 5019 h 2"/>
                  <a:gd name="T12" fmla="+- 0 1796 1794"/>
                  <a:gd name="T13" fmla="*/ T12 w 2"/>
                  <a:gd name="T14" fmla="+- 0 5017 5017"/>
                  <a:gd name="T15" fmla="*/ 5017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>
              <a:grpSpLocks/>
            </p:cNvGrpSpPr>
            <p:nvPr/>
          </p:nvGrpSpPr>
          <p:grpSpPr bwMode="auto">
            <a:xfrm>
              <a:off x="1796" y="5018"/>
              <a:ext cx="1362" cy="2"/>
              <a:chOff x="1796" y="5018"/>
              <a:chExt cx="1362" cy="2"/>
            </a:xfrm>
          </p:grpSpPr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1796" y="5018"/>
                <a:ext cx="1362" cy="2"/>
              </a:xfrm>
              <a:custGeom>
                <a:avLst/>
                <a:gdLst>
                  <a:gd name="T0" fmla="+- 0 1796 1796"/>
                  <a:gd name="T1" fmla="*/ T0 w 1362"/>
                  <a:gd name="T2" fmla="+- 0 3158 1796"/>
                  <a:gd name="T3" fmla="*/ T2 w 136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362">
                    <a:moveTo>
                      <a:pt x="0" y="0"/>
                    </a:moveTo>
                    <a:lnTo>
                      <a:pt x="1362" y="0"/>
                    </a:lnTo>
                  </a:path>
                </a:pathLst>
              </a:custGeom>
              <a:noFill/>
              <a:ln w="2794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>
              <a:grpSpLocks/>
            </p:cNvGrpSpPr>
            <p:nvPr/>
          </p:nvGrpSpPr>
          <p:grpSpPr bwMode="auto">
            <a:xfrm>
              <a:off x="3158" y="4002"/>
              <a:ext cx="2" cy="1018"/>
              <a:chOff x="3158" y="4002"/>
              <a:chExt cx="2" cy="1018"/>
            </a:xfrm>
          </p:grpSpPr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3158" y="4002"/>
                <a:ext cx="2" cy="1018"/>
              </a:xfrm>
              <a:custGeom>
                <a:avLst/>
                <a:gdLst>
                  <a:gd name="T0" fmla="+- 0 4002 4002"/>
                  <a:gd name="T1" fmla="*/ 4002 h 1018"/>
                  <a:gd name="T2" fmla="+- 0 5019 4002"/>
                  <a:gd name="T3" fmla="*/ 5019 h 1018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018">
                    <a:moveTo>
                      <a:pt x="0" y="0"/>
                    </a:moveTo>
                    <a:lnTo>
                      <a:pt x="0" y="1017"/>
                    </a:lnTo>
                  </a:path>
                </a:pathLst>
              </a:custGeom>
              <a:noFill/>
              <a:ln w="1270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3158" y="5017"/>
              <a:ext cx="5" cy="2"/>
              <a:chOff x="3158" y="5017"/>
              <a:chExt cx="5" cy="2"/>
            </a:xfrm>
          </p:grpSpPr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3158" y="5017"/>
                <a:ext cx="5" cy="2"/>
              </a:xfrm>
              <a:custGeom>
                <a:avLst/>
                <a:gdLst>
                  <a:gd name="T0" fmla="+- 0 3163 3158"/>
                  <a:gd name="T1" fmla="*/ T0 w 5"/>
                  <a:gd name="T2" fmla="+- 0 5017 5017"/>
                  <a:gd name="T3" fmla="*/ 5017 h 2"/>
                  <a:gd name="T4" fmla="+- 0 3161 3158"/>
                  <a:gd name="T5" fmla="*/ T4 w 5"/>
                  <a:gd name="T6" fmla="+- 0 5017 5017"/>
                  <a:gd name="T7" fmla="*/ 5017 h 2"/>
                  <a:gd name="T8" fmla="+- 0 3158 3158"/>
                  <a:gd name="T9" fmla="*/ T8 w 5"/>
                  <a:gd name="T10" fmla="+- 0 5019 5017"/>
                  <a:gd name="T11" fmla="*/ 5019 h 2"/>
                  <a:gd name="T12" fmla="+- 0 3163 3158"/>
                  <a:gd name="T13" fmla="*/ T12 w 5"/>
                  <a:gd name="T14" fmla="+- 0 5019 5017"/>
                  <a:gd name="T15" fmla="*/ 5019 h 2"/>
                  <a:gd name="T16" fmla="+- 0 3163 3158"/>
                  <a:gd name="T17" fmla="*/ T16 w 5"/>
                  <a:gd name="T18" fmla="+- 0 5017 5017"/>
                  <a:gd name="T19" fmla="*/ 5017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>
              <a:grpSpLocks/>
            </p:cNvGrpSpPr>
            <p:nvPr/>
          </p:nvGrpSpPr>
          <p:grpSpPr bwMode="auto">
            <a:xfrm>
              <a:off x="1794" y="4002"/>
              <a:ext cx="2" cy="2"/>
              <a:chOff x="1794" y="4002"/>
              <a:chExt cx="2" cy="2"/>
            </a:xfrm>
          </p:grpSpPr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1794" y="4002"/>
                <a:ext cx="2" cy="2"/>
              </a:xfrm>
              <a:custGeom>
                <a:avLst/>
                <a:gdLst>
                  <a:gd name="T0" fmla="+- 0 1796 1794"/>
                  <a:gd name="T1" fmla="*/ T0 w 2"/>
                  <a:gd name="T2" fmla="+- 0 4002 4002"/>
                  <a:gd name="T3" fmla="*/ 4002 h 2"/>
                  <a:gd name="T4" fmla="+- 0 1794 1794"/>
                  <a:gd name="T5" fmla="*/ T4 w 2"/>
                  <a:gd name="T6" fmla="+- 0 4004 4002"/>
                  <a:gd name="T7" fmla="*/ 4004 h 2"/>
                  <a:gd name="T8" fmla="+- 0 1796 1794"/>
                  <a:gd name="T9" fmla="*/ T8 w 2"/>
                  <a:gd name="T10" fmla="+- 0 4004 4002"/>
                  <a:gd name="T11" fmla="*/ 4004 h 2"/>
                  <a:gd name="T12" fmla="+- 0 1796 1794"/>
                  <a:gd name="T13" fmla="*/ T12 w 2"/>
                  <a:gd name="T14" fmla="+- 0 4002 4002"/>
                  <a:gd name="T15" fmla="*/ 4002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25"/>
            <p:cNvGrpSpPr>
              <a:grpSpLocks/>
            </p:cNvGrpSpPr>
            <p:nvPr/>
          </p:nvGrpSpPr>
          <p:grpSpPr bwMode="auto">
            <a:xfrm>
              <a:off x="1796" y="4003"/>
              <a:ext cx="1362" cy="2"/>
              <a:chOff x="1796" y="4003"/>
              <a:chExt cx="1362" cy="2"/>
            </a:xfrm>
          </p:grpSpPr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1796" y="4003"/>
                <a:ext cx="1362" cy="2"/>
              </a:xfrm>
              <a:custGeom>
                <a:avLst/>
                <a:gdLst>
                  <a:gd name="T0" fmla="+- 0 1796 1796"/>
                  <a:gd name="T1" fmla="*/ T0 w 1362"/>
                  <a:gd name="T2" fmla="+- 0 3158 1796"/>
                  <a:gd name="T3" fmla="*/ T2 w 136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362">
                    <a:moveTo>
                      <a:pt x="0" y="0"/>
                    </a:moveTo>
                    <a:lnTo>
                      <a:pt x="1362" y="0"/>
                    </a:lnTo>
                  </a:path>
                </a:pathLst>
              </a:custGeom>
              <a:noFill/>
              <a:ln w="2794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/>
            <p:cNvGrpSpPr>
              <a:grpSpLocks/>
            </p:cNvGrpSpPr>
            <p:nvPr/>
          </p:nvGrpSpPr>
          <p:grpSpPr bwMode="auto">
            <a:xfrm>
              <a:off x="3158" y="4002"/>
              <a:ext cx="2011" cy="1006"/>
              <a:chOff x="3158" y="4002"/>
              <a:chExt cx="2011" cy="1006"/>
            </a:xfrm>
          </p:grpSpPr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3158" y="4002"/>
                <a:ext cx="5" cy="2"/>
              </a:xfrm>
              <a:custGeom>
                <a:avLst/>
                <a:gdLst>
                  <a:gd name="T0" fmla="+- 0 3163 3158"/>
                  <a:gd name="T1" fmla="*/ T0 w 5"/>
                  <a:gd name="T2" fmla="+- 0 4002 4002"/>
                  <a:gd name="T3" fmla="*/ 4002 h 2"/>
                  <a:gd name="T4" fmla="+- 0 3158 3158"/>
                  <a:gd name="T5" fmla="*/ T4 w 5"/>
                  <a:gd name="T6" fmla="+- 0 4002 4002"/>
                  <a:gd name="T7" fmla="*/ 4002 h 2"/>
                  <a:gd name="T8" fmla="+- 0 3161 3158"/>
                  <a:gd name="T9" fmla="*/ T8 w 5"/>
                  <a:gd name="T10" fmla="+- 0 4004 4002"/>
                  <a:gd name="T11" fmla="*/ 4004 h 2"/>
                  <a:gd name="T12" fmla="+- 0 3163 3158"/>
                  <a:gd name="T13" fmla="*/ T12 w 5"/>
                  <a:gd name="T14" fmla="+- 0 4004 4002"/>
                  <a:gd name="T15" fmla="*/ 4004 h 2"/>
                  <a:gd name="T16" fmla="+- 0 3163 3158"/>
                  <a:gd name="T17" fmla="*/ T16 w 5"/>
                  <a:gd name="T18" fmla="+- 0 4002 4002"/>
                  <a:gd name="T19" fmla="*/ 4002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pic>
            <p:nvPicPr>
              <p:cNvPr id="47" name="Picture 46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7" y="4004"/>
                <a:ext cx="1502" cy="10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8" name="Group 27"/>
            <p:cNvGrpSpPr>
              <a:grpSpLocks/>
            </p:cNvGrpSpPr>
            <p:nvPr/>
          </p:nvGrpSpPr>
          <p:grpSpPr bwMode="auto">
            <a:xfrm>
              <a:off x="3662" y="3999"/>
              <a:ext cx="1512" cy="1014"/>
              <a:chOff x="3662" y="3999"/>
              <a:chExt cx="1512" cy="1014"/>
            </a:xfrm>
          </p:grpSpPr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3662" y="3999"/>
                <a:ext cx="1512" cy="1014"/>
              </a:xfrm>
              <a:custGeom>
                <a:avLst/>
                <a:gdLst>
                  <a:gd name="T0" fmla="+- 0 5174 3662"/>
                  <a:gd name="T1" fmla="*/ T0 w 1512"/>
                  <a:gd name="T2" fmla="+- 0 3999 3999"/>
                  <a:gd name="T3" fmla="*/ 3999 h 1014"/>
                  <a:gd name="T4" fmla="+- 0 3662 3662"/>
                  <a:gd name="T5" fmla="*/ T4 w 1512"/>
                  <a:gd name="T6" fmla="+- 0 3999 3999"/>
                  <a:gd name="T7" fmla="*/ 3999 h 1014"/>
                  <a:gd name="T8" fmla="+- 0 3662 3662"/>
                  <a:gd name="T9" fmla="*/ T8 w 1512"/>
                  <a:gd name="T10" fmla="+- 0 5013 3999"/>
                  <a:gd name="T11" fmla="*/ 5013 h 1014"/>
                  <a:gd name="T12" fmla="+- 0 5174 3662"/>
                  <a:gd name="T13" fmla="*/ T12 w 1512"/>
                  <a:gd name="T14" fmla="+- 0 5013 3999"/>
                  <a:gd name="T15" fmla="*/ 5013 h 1014"/>
                  <a:gd name="T16" fmla="+- 0 5174 3662"/>
                  <a:gd name="T17" fmla="*/ T16 w 1512"/>
                  <a:gd name="T18" fmla="+- 0 5011 3999"/>
                  <a:gd name="T19" fmla="*/ 5011 h 1014"/>
                  <a:gd name="T20" fmla="+- 0 3667 3662"/>
                  <a:gd name="T21" fmla="*/ T20 w 1512"/>
                  <a:gd name="T22" fmla="+- 0 5011 3999"/>
                  <a:gd name="T23" fmla="*/ 5011 h 1014"/>
                  <a:gd name="T24" fmla="+- 0 3665 3662"/>
                  <a:gd name="T25" fmla="*/ T24 w 1512"/>
                  <a:gd name="T26" fmla="+- 0 5009 3999"/>
                  <a:gd name="T27" fmla="*/ 5009 h 1014"/>
                  <a:gd name="T28" fmla="+- 0 3667 3662"/>
                  <a:gd name="T29" fmla="*/ T28 w 1512"/>
                  <a:gd name="T30" fmla="+- 0 5009 3999"/>
                  <a:gd name="T31" fmla="*/ 5009 h 1014"/>
                  <a:gd name="T32" fmla="+- 0 3667 3662"/>
                  <a:gd name="T33" fmla="*/ T32 w 1512"/>
                  <a:gd name="T34" fmla="+- 0 4004 3999"/>
                  <a:gd name="T35" fmla="*/ 4004 h 1014"/>
                  <a:gd name="T36" fmla="+- 0 3665 3662"/>
                  <a:gd name="T37" fmla="*/ T36 w 1512"/>
                  <a:gd name="T38" fmla="+- 0 4004 3999"/>
                  <a:gd name="T39" fmla="*/ 4004 h 1014"/>
                  <a:gd name="T40" fmla="+- 0 3667 3662"/>
                  <a:gd name="T41" fmla="*/ T40 w 1512"/>
                  <a:gd name="T42" fmla="+- 0 4002 3999"/>
                  <a:gd name="T43" fmla="*/ 4002 h 1014"/>
                  <a:gd name="T44" fmla="+- 0 5174 3662"/>
                  <a:gd name="T45" fmla="*/ T44 w 1512"/>
                  <a:gd name="T46" fmla="+- 0 4002 3999"/>
                  <a:gd name="T47" fmla="*/ 4002 h 1014"/>
                  <a:gd name="T48" fmla="+- 0 5174 3662"/>
                  <a:gd name="T49" fmla="*/ T48 w 1512"/>
                  <a:gd name="T50" fmla="+- 0 3999 3999"/>
                  <a:gd name="T51" fmla="*/ 3999 h 101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1512" h="1014">
                    <a:moveTo>
                      <a:pt x="1512" y="0"/>
                    </a:moveTo>
                    <a:lnTo>
                      <a:pt x="0" y="0"/>
                    </a:lnTo>
                    <a:lnTo>
                      <a:pt x="0" y="1014"/>
                    </a:lnTo>
                    <a:lnTo>
                      <a:pt x="1512" y="1014"/>
                    </a:lnTo>
                    <a:lnTo>
                      <a:pt x="1512" y="1012"/>
                    </a:lnTo>
                    <a:lnTo>
                      <a:pt x="5" y="1012"/>
                    </a:lnTo>
                    <a:lnTo>
                      <a:pt x="3" y="1010"/>
                    </a:lnTo>
                    <a:lnTo>
                      <a:pt x="5" y="1010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1512" y="3"/>
                    </a:lnTo>
                    <a:lnTo>
                      <a:pt x="151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3665" y="5009"/>
              <a:ext cx="2" cy="2"/>
              <a:chOff x="3665" y="5009"/>
              <a:chExt cx="2" cy="2"/>
            </a:xfrm>
          </p:grpSpPr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3665" y="5009"/>
                <a:ext cx="2" cy="2"/>
              </a:xfrm>
              <a:custGeom>
                <a:avLst/>
                <a:gdLst>
                  <a:gd name="T0" fmla="+- 0 3667 3665"/>
                  <a:gd name="T1" fmla="*/ T0 w 2"/>
                  <a:gd name="T2" fmla="+- 0 5009 5009"/>
                  <a:gd name="T3" fmla="*/ 5009 h 2"/>
                  <a:gd name="T4" fmla="+- 0 3665 3665"/>
                  <a:gd name="T5" fmla="*/ T4 w 2"/>
                  <a:gd name="T6" fmla="+- 0 5009 5009"/>
                  <a:gd name="T7" fmla="*/ 5009 h 2"/>
                  <a:gd name="T8" fmla="+- 0 3667 3665"/>
                  <a:gd name="T9" fmla="*/ T8 w 2"/>
                  <a:gd name="T10" fmla="+- 0 5011 5009"/>
                  <a:gd name="T11" fmla="*/ 5011 h 2"/>
                  <a:gd name="T12" fmla="+- 0 3667 3665"/>
                  <a:gd name="T13" fmla="*/ T12 w 2"/>
                  <a:gd name="T14" fmla="+- 0 5009 5009"/>
                  <a:gd name="T15" fmla="*/ 5009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3667" y="5010"/>
              <a:ext cx="1502" cy="2"/>
              <a:chOff x="3667" y="5010"/>
              <a:chExt cx="1502" cy="2"/>
            </a:xfrm>
          </p:grpSpPr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3667" y="5010"/>
                <a:ext cx="1502" cy="2"/>
              </a:xfrm>
              <a:custGeom>
                <a:avLst/>
                <a:gdLst>
                  <a:gd name="T0" fmla="+- 0 3667 3667"/>
                  <a:gd name="T1" fmla="*/ T0 w 1502"/>
                  <a:gd name="T2" fmla="+- 0 5170 3667"/>
                  <a:gd name="T3" fmla="*/ T2 w 150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502">
                    <a:moveTo>
                      <a:pt x="0" y="0"/>
                    </a:moveTo>
                    <a:lnTo>
                      <a:pt x="1503" y="0"/>
                    </a:lnTo>
                  </a:path>
                </a:pathLst>
              </a:custGeom>
              <a:noFill/>
              <a:ln w="2794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/>
            <p:cNvGrpSpPr>
              <a:grpSpLocks/>
            </p:cNvGrpSpPr>
            <p:nvPr/>
          </p:nvGrpSpPr>
          <p:grpSpPr bwMode="auto">
            <a:xfrm>
              <a:off x="5170" y="4002"/>
              <a:ext cx="2" cy="1009"/>
              <a:chOff x="5170" y="4002"/>
              <a:chExt cx="2" cy="1009"/>
            </a:xfrm>
          </p:grpSpPr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5170" y="4002"/>
                <a:ext cx="2" cy="1009"/>
              </a:xfrm>
              <a:custGeom>
                <a:avLst/>
                <a:gdLst>
                  <a:gd name="T0" fmla="+- 0 4002 4002"/>
                  <a:gd name="T1" fmla="*/ 4002 h 1009"/>
                  <a:gd name="T2" fmla="+- 0 5011 4002"/>
                  <a:gd name="T3" fmla="*/ 5011 h 1009"/>
                </a:gdLst>
                <a:ahLst/>
                <a:cxnLst>
                  <a:cxn ang="0">
                    <a:pos x="0" y="T1"/>
                  </a:cxn>
                  <a:cxn ang="0">
                    <a:pos x="0" y="T3"/>
                  </a:cxn>
                </a:cxnLst>
                <a:rect l="0" t="0" r="r" b="b"/>
                <a:pathLst>
                  <a:path h="1009">
                    <a:moveTo>
                      <a:pt x="0" y="0"/>
                    </a:moveTo>
                    <a:lnTo>
                      <a:pt x="0" y="1009"/>
                    </a:lnTo>
                  </a:path>
                </a:pathLst>
              </a:custGeom>
              <a:noFill/>
              <a:ln w="1270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2" name="Group 31"/>
            <p:cNvGrpSpPr>
              <a:grpSpLocks/>
            </p:cNvGrpSpPr>
            <p:nvPr/>
          </p:nvGrpSpPr>
          <p:grpSpPr bwMode="auto">
            <a:xfrm>
              <a:off x="5170" y="5009"/>
              <a:ext cx="5" cy="2"/>
              <a:chOff x="5170" y="5009"/>
              <a:chExt cx="5" cy="2"/>
            </a:xfrm>
          </p:grpSpPr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5170" y="5009"/>
                <a:ext cx="5" cy="2"/>
              </a:xfrm>
              <a:custGeom>
                <a:avLst/>
                <a:gdLst>
                  <a:gd name="T0" fmla="+- 0 5174 5170"/>
                  <a:gd name="T1" fmla="*/ T0 w 5"/>
                  <a:gd name="T2" fmla="+- 0 5009 5009"/>
                  <a:gd name="T3" fmla="*/ 5009 h 2"/>
                  <a:gd name="T4" fmla="+- 0 5172 5170"/>
                  <a:gd name="T5" fmla="*/ T4 w 5"/>
                  <a:gd name="T6" fmla="+- 0 5009 5009"/>
                  <a:gd name="T7" fmla="*/ 5009 h 2"/>
                  <a:gd name="T8" fmla="+- 0 5170 5170"/>
                  <a:gd name="T9" fmla="*/ T8 w 5"/>
                  <a:gd name="T10" fmla="+- 0 5011 5009"/>
                  <a:gd name="T11" fmla="*/ 5011 h 2"/>
                  <a:gd name="T12" fmla="+- 0 5174 5170"/>
                  <a:gd name="T13" fmla="*/ T12 w 5"/>
                  <a:gd name="T14" fmla="+- 0 5011 5009"/>
                  <a:gd name="T15" fmla="*/ 5011 h 2"/>
                  <a:gd name="T16" fmla="+- 0 5174 5170"/>
                  <a:gd name="T17" fmla="*/ T16 w 5"/>
                  <a:gd name="T18" fmla="+- 0 5009 5009"/>
                  <a:gd name="T19" fmla="*/ 5009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>
              <a:off x="3665" y="4002"/>
              <a:ext cx="2" cy="2"/>
              <a:chOff x="3665" y="4002"/>
              <a:chExt cx="2" cy="2"/>
            </a:xfrm>
          </p:grpSpPr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3665" y="4002"/>
                <a:ext cx="2" cy="2"/>
              </a:xfrm>
              <a:custGeom>
                <a:avLst/>
                <a:gdLst>
                  <a:gd name="T0" fmla="+- 0 3667 3665"/>
                  <a:gd name="T1" fmla="*/ T0 w 2"/>
                  <a:gd name="T2" fmla="+- 0 4002 4002"/>
                  <a:gd name="T3" fmla="*/ 4002 h 2"/>
                  <a:gd name="T4" fmla="+- 0 3665 3665"/>
                  <a:gd name="T5" fmla="*/ T4 w 2"/>
                  <a:gd name="T6" fmla="+- 0 4004 4002"/>
                  <a:gd name="T7" fmla="*/ 4004 h 2"/>
                  <a:gd name="T8" fmla="+- 0 3667 3665"/>
                  <a:gd name="T9" fmla="*/ T8 w 2"/>
                  <a:gd name="T10" fmla="+- 0 4004 4002"/>
                  <a:gd name="T11" fmla="*/ 4004 h 2"/>
                  <a:gd name="T12" fmla="+- 0 3667 3665"/>
                  <a:gd name="T13" fmla="*/ T12 w 2"/>
                  <a:gd name="T14" fmla="+- 0 4002 4002"/>
                  <a:gd name="T15" fmla="*/ 4002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3667" y="4003"/>
              <a:ext cx="1502" cy="2"/>
              <a:chOff x="3667" y="4003"/>
              <a:chExt cx="1502" cy="2"/>
            </a:xfrm>
          </p:grpSpPr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3667" y="4003"/>
                <a:ext cx="1502" cy="2"/>
              </a:xfrm>
              <a:custGeom>
                <a:avLst/>
                <a:gdLst>
                  <a:gd name="T0" fmla="+- 0 3667 3667"/>
                  <a:gd name="T1" fmla="*/ T0 w 1502"/>
                  <a:gd name="T2" fmla="+- 0 5170 3667"/>
                  <a:gd name="T3" fmla="*/ T2 w 150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502">
                    <a:moveTo>
                      <a:pt x="0" y="0"/>
                    </a:moveTo>
                    <a:lnTo>
                      <a:pt x="1503" y="0"/>
                    </a:lnTo>
                  </a:path>
                </a:pathLst>
              </a:custGeom>
              <a:noFill/>
              <a:ln w="2794">
                <a:solidFill>
                  <a:srgbClr val="4E80B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>
              <a:grpSpLocks/>
            </p:cNvGrpSpPr>
            <p:nvPr/>
          </p:nvGrpSpPr>
          <p:grpSpPr bwMode="auto">
            <a:xfrm>
              <a:off x="5170" y="4002"/>
              <a:ext cx="5" cy="2"/>
              <a:chOff x="5170" y="4002"/>
              <a:chExt cx="5" cy="2"/>
            </a:xfrm>
          </p:grpSpPr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5170" y="4002"/>
                <a:ext cx="5" cy="2"/>
              </a:xfrm>
              <a:custGeom>
                <a:avLst/>
                <a:gdLst>
                  <a:gd name="T0" fmla="+- 0 5174 5170"/>
                  <a:gd name="T1" fmla="*/ T0 w 5"/>
                  <a:gd name="T2" fmla="+- 0 4002 4002"/>
                  <a:gd name="T3" fmla="*/ 4002 h 2"/>
                  <a:gd name="T4" fmla="+- 0 5170 5170"/>
                  <a:gd name="T5" fmla="*/ T4 w 5"/>
                  <a:gd name="T6" fmla="+- 0 4002 4002"/>
                  <a:gd name="T7" fmla="*/ 4002 h 2"/>
                  <a:gd name="T8" fmla="+- 0 5172 5170"/>
                  <a:gd name="T9" fmla="*/ T8 w 5"/>
                  <a:gd name="T10" fmla="+- 0 4004 4002"/>
                  <a:gd name="T11" fmla="*/ 4004 h 2"/>
                  <a:gd name="T12" fmla="+- 0 5174 5170"/>
                  <a:gd name="T13" fmla="*/ T12 w 5"/>
                  <a:gd name="T14" fmla="+- 0 4004 4002"/>
                  <a:gd name="T15" fmla="*/ 4004 h 2"/>
                  <a:gd name="T16" fmla="+- 0 5174 5170"/>
                  <a:gd name="T17" fmla="*/ T16 w 5"/>
                  <a:gd name="T18" fmla="+- 0 4002 4002"/>
                  <a:gd name="T19" fmla="*/ 4002 h 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4E80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/>
            <p:cNvGrpSpPr>
              <a:grpSpLocks/>
            </p:cNvGrpSpPr>
            <p:nvPr/>
          </p:nvGrpSpPr>
          <p:grpSpPr bwMode="auto">
            <a:xfrm>
              <a:off x="1320" y="1968"/>
              <a:ext cx="4415" cy="3307"/>
              <a:chOff x="1320" y="1968"/>
              <a:chExt cx="4415" cy="3307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1320" y="1968"/>
                <a:ext cx="4415" cy="3307"/>
              </a:xfrm>
              <a:custGeom>
                <a:avLst/>
                <a:gdLst>
                  <a:gd name="T0" fmla="+- 0 5735 1320"/>
                  <a:gd name="T1" fmla="*/ T0 w 4415"/>
                  <a:gd name="T2" fmla="+- 0 1968 1968"/>
                  <a:gd name="T3" fmla="*/ 1968 h 3307"/>
                  <a:gd name="T4" fmla="+- 0 1320 1320"/>
                  <a:gd name="T5" fmla="*/ T4 w 4415"/>
                  <a:gd name="T6" fmla="+- 0 1968 1968"/>
                  <a:gd name="T7" fmla="*/ 1968 h 3307"/>
                  <a:gd name="T8" fmla="+- 0 1320 1320"/>
                  <a:gd name="T9" fmla="*/ T8 w 4415"/>
                  <a:gd name="T10" fmla="+- 0 5275 1968"/>
                  <a:gd name="T11" fmla="*/ 5275 h 3307"/>
                  <a:gd name="T12" fmla="+- 0 5735 1320"/>
                  <a:gd name="T13" fmla="*/ T12 w 4415"/>
                  <a:gd name="T14" fmla="+- 0 5275 1968"/>
                  <a:gd name="T15" fmla="*/ 5275 h 3307"/>
                  <a:gd name="T16" fmla="+- 0 5735 1320"/>
                  <a:gd name="T17" fmla="*/ T16 w 4415"/>
                  <a:gd name="T18" fmla="+- 0 1968 1968"/>
                  <a:gd name="T19" fmla="*/ 1968 h 330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4415" h="3307">
                    <a:moveTo>
                      <a:pt x="4415" y="0"/>
                    </a:moveTo>
                    <a:lnTo>
                      <a:pt x="0" y="0"/>
                    </a:lnTo>
                    <a:lnTo>
                      <a:pt x="0" y="3307"/>
                    </a:lnTo>
                    <a:lnTo>
                      <a:pt x="4415" y="3307"/>
                    </a:lnTo>
                    <a:lnTo>
                      <a:pt x="4415" y="0"/>
                    </a:lnTo>
                    <a:close/>
                  </a:path>
                </a:pathLst>
              </a:custGeom>
              <a:noFill/>
              <a:ln w="1295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3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815174" y="944874"/>
            <a:ext cx="10363200" cy="838200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How can we solve the problem?</a:t>
            </a:r>
            <a:endParaRPr lang="en-US" b="1" dirty="0"/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928914" y="5034733"/>
            <a:ext cx="4599689" cy="202725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Agroforestry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Crop residues and mulching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Cover crops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Grazing land management</a:t>
            </a:r>
            <a:endParaRPr lang="en-US" sz="2400" dirty="0"/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4963996" y="2119936"/>
            <a:ext cx="5221012" cy="26274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Think about how water flows on your land, how can you avoid erosions?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How can you make water flow more slowly and gently?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How can we keep water and moisture safely in your land?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48" y="1937819"/>
            <a:ext cx="4205794" cy="276005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217" y="4472644"/>
            <a:ext cx="3578033" cy="2385355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8603" y="4973013"/>
            <a:ext cx="1291368" cy="1118298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5514536" y="4719241"/>
            <a:ext cx="1220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Tied ridges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73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382</Words>
  <Application>Microsoft Office PowerPoint</Application>
  <PresentationFormat>Widescreen</PresentationFormat>
  <Paragraphs>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Gill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Kihara Job</dc:creator>
  <cp:lastModifiedBy>Kizito, Fred</cp:lastModifiedBy>
  <cp:revision>62</cp:revision>
  <dcterms:created xsi:type="dcterms:W3CDTF">2015-07-10T06:14:48Z</dcterms:created>
  <dcterms:modified xsi:type="dcterms:W3CDTF">2017-11-07T10:58:10Z</dcterms:modified>
</cp:coreProperties>
</file>